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009" y="4914304"/>
            <a:ext cx="24373982" cy="1"/>
          </a:xfrm>
          <a:prstGeom prst="line">
            <a:avLst/>
          </a:prstGeom>
          <a:ln w="635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" name="OU Chem &amp; Biochem                                                             CHEM5570-100                                                                 Fall 2022"/>
          <p:cNvSpPr/>
          <p:nvPr/>
        </p:nvSpPr>
        <p:spPr>
          <a:xfrm>
            <a:off x="-98422" y="13007275"/>
            <a:ext cx="24580844" cy="739421"/>
          </a:xfrm>
          <a:prstGeom prst="rect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OU Chem &amp; Biochem                                                             CHEM5570-100                                                                 Fall 2022</a:t>
            </a: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4280296" y="-1143000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4280296" y="6045398"/>
            <a:ext cx="14716126" cy="441691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7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/>
          <p:nvPr>
            <p:ph type="pic" idx="21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anchor="ctr"/>
          <a:lstStyle>
            <a:lvl1pPr marL="465364" indent="-465364">
              <a:spcBef>
                <a:spcPts val="450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1pPr>
            <a:lvl2pPr marL="8082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2pPr>
            <a:lvl3pPr marL="11511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3pPr>
            <a:lvl4pPr marL="14940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4pPr>
            <a:lvl5pPr marL="18369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anchor="ctr"/>
          <a:lstStyle>
            <a:lvl1pPr marL="617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marL="10618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marL="1506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marL="19508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marL="2395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/>
          <p:nvPr>
            <p:ph type="pic" sz="quarter" idx="21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22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Image"/>
          <p:cNvSpPr/>
          <p:nvPr>
            <p:ph type="pic" idx="23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-355532" y="1884164"/>
            <a:ext cx="24632071" cy="1"/>
          </a:xfrm>
          <a:prstGeom prst="line">
            <a:avLst/>
          </a:prstGeom>
          <a:ln w="63500">
            <a:solidFill>
              <a:srgbClr val="941100"/>
            </a:solidFill>
            <a:miter lim="400000"/>
          </a:ln>
          <a:effectLst>
            <a:reflection blurRad="0" stA="20394" stPos="0" endA="0" endPos="40000" dist="0" dir="5400000" fadeDir="5400000" sx="100000" sy="-100000" kx="0" ky="0" algn="bl" rotWithShape="0"/>
          </a:effectLst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30328" y="392348"/>
            <a:ext cx="15609094" cy="13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38601" y="2327115"/>
            <a:ext cx="22906798" cy="11014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2pPr marL="1037166" indent="-592666">
              <a:defRPr sz="3200"/>
            </a:lvl2pPr>
            <a:lvl3pPr marL="1511300" indent="-622300">
              <a:defRPr sz="2800"/>
            </a:lvl3pPr>
            <a:lvl4pPr marL="1926166" indent="-592666">
              <a:defRPr sz="2400"/>
            </a:lvl4pPr>
            <a:lvl5pPr marL="2389187" indent="-611187">
              <a:defRPr sz="2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3250" marR="0" indent="-603250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48291" marR="0" indent="-703791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33550" marR="0" indent="-844550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271888" marR="0" indent="-938388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833687" marR="0" indent="-10556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6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61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6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51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elson-liu/pytorch-manylinux-binaries/releases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osettaCommons/RoseTTAFold" TargetMode="External"/><Relationship Id="rId3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HeliXonProtein/OmegaFold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megaFold and Protein Structure Prediction"/>
          <p:cNvSpPr txBox="1"/>
          <p:nvPr>
            <p:ph type="ctrTitle"/>
          </p:nvPr>
        </p:nvSpPr>
        <p:spPr>
          <a:xfrm>
            <a:off x="700604" y="286450"/>
            <a:ext cx="22982792" cy="346523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8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OmegaFold and Protein Structure Prediction</a:t>
            </a:r>
          </a:p>
        </p:txBody>
      </p:sp>
      <p:sp>
        <p:nvSpPr>
          <p:cNvPr id="123" name="CCATS Group"/>
          <p:cNvSpPr txBox="1"/>
          <p:nvPr/>
        </p:nvSpPr>
        <p:spPr>
          <a:xfrm>
            <a:off x="4512095" y="4728131"/>
            <a:ext cx="15252651" cy="20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lnSpc>
                <a:spcPct val="150000"/>
              </a:lnSpc>
              <a:defRPr b="1">
                <a:solidFill>
                  <a:srgbClr val="941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sz="6600"/>
            </a:pPr>
            <a:r>
              <a:rPr sz="5000"/>
              <a:t>CCATS Group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7923" y="7433292"/>
            <a:ext cx="9140996" cy="4970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nstalling OmegaFo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Installing OmegaFold</a:t>
            </a:r>
          </a:p>
        </p:txBody>
      </p:sp>
      <p:sp>
        <p:nvSpPr>
          <p:cNvPr id="154" name="Thank you Nelson Liu for developing back support for old GPU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Nelson Liu for developing back support for old GPUs</a:t>
            </a:r>
          </a:p>
          <a:p>
            <a:pPr lvl="7" marL="0" indent="1600200">
              <a:buSzTx/>
              <a:buNone/>
            </a:pPr>
            <a:r>
              <a:rPr u="sng">
                <a:hlinkClick r:id="rId2" invalidUrl="" action="" tgtFrame="" tooltip="" history="1" highlightClick="0" endSnd="0"/>
              </a:rPr>
              <a:t>https://github.com/nelson-liu/pytorch-manylinux-binaries/releases</a:t>
            </a:r>
          </a:p>
          <a:p>
            <a:pPr/>
            <a:r>
              <a:t>Remake requirements.txt &gt; req_backsupport.txt (PyTorch 1.9.0)</a:t>
            </a:r>
          </a:p>
          <a:p>
            <a:pPr/>
            <a:r>
              <a:t>In the omegafold conda environment</a:t>
            </a:r>
          </a:p>
          <a:p>
            <a:pPr lvl="7" marL="0" indent="1600200">
              <a:buSzTx/>
              <a:buNone/>
            </a:pPr>
            <a:r>
              <a:t>pip install -r req_backsupport.txt</a:t>
            </a:r>
          </a:p>
          <a:p>
            <a:pPr/>
            <a:r>
              <a:t>Finally,</a:t>
            </a:r>
          </a:p>
          <a:p>
            <a:pPr lvl="7" marL="0" indent="1600200">
              <a:buSzTx/>
              <a:buNone/>
            </a:pPr>
            <a:r>
              <a:t>python ./setup.py install</a:t>
            </a:r>
          </a:p>
          <a:p>
            <a:pPr/>
            <a:r>
              <a:t>To run: </a:t>
            </a:r>
            <a:r>
              <a:rPr b="1"/>
              <a:t>omegafold [input.fasta] [working directory]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utorial on OmegaFo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Tutorial on OmegaFold</a:t>
            </a:r>
          </a:p>
        </p:txBody>
      </p:sp>
      <p:sp>
        <p:nvSpPr>
          <p:cNvPr id="157" name="Copy the following directory to your hom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Copy the following directory to your home:</a:t>
            </a:r>
          </a:p>
          <a:p>
            <a:pPr lvl="1" marL="0" indent="228600">
              <a:buSzTx/>
              <a:buNone/>
              <a:defRPr sz="3800"/>
            </a:pPr>
            <a:r>
              <a:t>cp -r /home/van/MacroMol_Modelling_Tutorial/04_omegafold/ .</a:t>
            </a:r>
          </a:p>
          <a:p>
            <a:pPr/>
            <a:r>
              <a:t>The folder is organized as follow:</a:t>
            </a:r>
          </a:p>
          <a:p>
            <a:pPr lvl="1" marL="952500" indent="-508000">
              <a:lnSpc>
                <a:spcPct val="50000"/>
              </a:lnSpc>
              <a:defRPr sz="3800"/>
            </a:pPr>
            <a:r>
              <a:t>04_omegafold</a:t>
            </a:r>
          </a:p>
          <a:p>
            <a:pPr lvl="2" marL="1397000" indent="-508000">
              <a:lnSpc>
                <a:spcPct val="50000"/>
              </a:lnSpc>
              <a:defRPr sz="3800"/>
            </a:pPr>
            <a:r>
              <a:t>Results</a:t>
            </a:r>
          </a:p>
          <a:p>
            <a:pPr lvl="2" marL="1397000" indent="-508000">
              <a:lnSpc>
                <a:spcPct val="50000"/>
              </a:lnSpc>
              <a:defRPr sz="3800"/>
            </a:pPr>
            <a:r>
              <a:t>Tutorial</a:t>
            </a:r>
          </a:p>
          <a:p>
            <a:pPr lvl="3" marL="1778000" indent="-444500">
              <a:lnSpc>
                <a:spcPct val="50000"/>
              </a:lnSpc>
              <a:defRPr sz="3800"/>
            </a:pPr>
            <a:r>
              <a:t>bax</a:t>
            </a:r>
          </a:p>
          <a:p>
            <a:pPr lvl="3" marL="1778000" indent="-444500">
              <a:lnSpc>
                <a:spcPct val="50000"/>
              </a:lnSpc>
              <a:defRPr sz="3800"/>
            </a:pPr>
            <a:r>
              <a:t>parDE</a:t>
            </a:r>
          </a:p>
          <a:p>
            <a:pPr lvl="4" marL="2222500" indent="-444500">
              <a:lnSpc>
                <a:spcPct val="50000"/>
              </a:lnSpc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paparde.fasta </a:t>
            </a:r>
          </a:p>
          <a:p>
            <a:pPr lvl="4" marL="2222500" indent="-444500">
              <a:lnSpc>
                <a:spcPct val="50000"/>
              </a:lnSpc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of_monomer.slurm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04_omegafold/Tutorial/ba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04_omegafold/Tutorial/bax</a:t>
            </a:r>
          </a:p>
        </p:txBody>
      </p:sp>
      <p:sp>
        <p:nvSpPr>
          <p:cNvPr id="160" name="Bax.fasta…"/>
          <p:cNvSpPr txBox="1"/>
          <p:nvPr>
            <p:ph type="body" sz="half" idx="1"/>
          </p:nvPr>
        </p:nvSpPr>
        <p:spPr>
          <a:xfrm>
            <a:off x="738601" y="2327115"/>
            <a:ext cx="9026946" cy="7849486"/>
          </a:xfrm>
          <a:prstGeom prst="rect">
            <a:avLst/>
          </a:prstGeom>
        </p:spPr>
        <p:txBody>
          <a:bodyPr/>
          <a:lstStyle/>
          <a:p>
            <a:pPr/>
            <a:r>
              <a:t>Bax.fasta</a:t>
            </a:r>
          </a:p>
          <a:p>
            <a:pPr lvl="1" marL="952500" indent="-508000">
              <a:defRPr sz="3800"/>
            </a:pPr>
            <a:r>
              <a:t>Amino acid sequence</a:t>
            </a:r>
          </a:p>
          <a:p>
            <a:pPr/>
            <a:r>
              <a:t>of_monomer.slurm</a:t>
            </a:r>
          </a:p>
          <a:p>
            <a:pPr lvl="1" marL="952500" indent="-508000">
              <a:defRPr sz="3800"/>
            </a:pPr>
            <a:r>
              <a:t>SLURM script to run OmegaFold</a:t>
            </a:r>
          </a:p>
          <a:p>
            <a:pPr/>
            <a:r>
              <a:t>To run:</a:t>
            </a:r>
          </a:p>
          <a:p>
            <a:pPr lvl="7" marL="0" indent="1600200">
              <a:buSzTx/>
              <a:buNone/>
            </a:pPr>
            <a:r>
              <a:t>sbatch of_monomer.slurm</a:t>
            </a:r>
          </a:p>
        </p:txBody>
      </p:sp>
      <p:pic>
        <p:nvPicPr>
          <p:cNvPr id="161" name="Screen Shot 2022-09-21 at 9.39.37 AM.png" descr="Screen Shot 2022-09-21 at 9.39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9570" y="6106413"/>
            <a:ext cx="14224379" cy="7406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creen Shot 2022-09-21 at 9.40.40 AM.png" descr="Screen Shot 2022-09-21 at 9.40.4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2299" y="2840412"/>
            <a:ext cx="7359526" cy="211818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URM Allocation requests"/>
          <p:cNvSpPr txBox="1"/>
          <p:nvPr/>
        </p:nvSpPr>
        <p:spPr>
          <a:xfrm>
            <a:off x="14892145" y="6798883"/>
            <a:ext cx="6315999" cy="1236747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SLURM Allocation requests</a:t>
            </a:r>
          </a:p>
        </p:txBody>
      </p:sp>
      <p:sp>
        <p:nvSpPr>
          <p:cNvPr id="164" name="hostname = get name of node"/>
          <p:cNvSpPr txBox="1"/>
          <p:nvPr/>
        </p:nvSpPr>
        <p:spPr>
          <a:xfrm>
            <a:off x="12284754" y="8955533"/>
            <a:ext cx="6034104" cy="78075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3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hostname = get name of node</a:t>
            </a:r>
          </a:p>
        </p:txBody>
      </p:sp>
      <p:sp>
        <p:nvSpPr>
          <p:cNvPr id="165" name="Load CUDA"/>
          <p:cNvSpPr txBox="1"/>
          <p:nvPr/>
        </p:nvSpPr>
        <p:spPr>
          <a:xfrm>
            <a:off x="14109307" y="9869568"/>
            <a:ext cx="2746052" cy="691014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796885">
              <a:lnSpc>
                <a:spcPct val="10000"/>
              </a:lnSpc>
              <a:spcBef>
                <a:spcPts val="5700"/>
              </a:spcBef>
              <a:defRPr sz="320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Load CUDA</a:t>
            </a:r>
          </a:p>
        </p:txBody>
      </p:sp>
      <p:sp>
        <p:nvSpPr>
          <p:cNvPr id="166" name="Omegafold conda environment"/>
          <p:cNvSpPr txBox="1"/>
          <p:nvPr/>
        </p:nvSpPr>
        <p:spPr>
          <a:xfrm>
            <a:off x="14554164" y="10971236"/>
            <a:ext cx="6034104" cy="780759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3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Omegafold conda environment</a:t>
            </a:r>
          </a:p>
        </p:txBody>
      </p:sp>
      <p:sp>
        <p:nvSpPr>
          <p:cNvPr id="167" name="Running OmegaFold"/>
          <p:cNvSpPr txBox="1"/>
          <p:nvPr/>
        </p:nvSpPr>
        <p:spPr>
          <a:xfrm>
            <a:off x="14554164" y="12394520"/>
            <a:ext cx="6034104" cy="780758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3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Running OmegaFold</a:t>
            </a:r>
          </a:p>
        </p:txBody>
      </p:sp>
      <p:sp>
        <p:nvSpPr>
          <p:cNvPr id="168" name="K80m (c307)…"/>
          <p:cNvSpPr txBox="1"/>
          <p:nvPr/>
        </p:nvSpPr>
        <p:spPr>
          <a:xfrm>
            <a:off x="367609" y="10338625"/>
            <a:ext cx="4911268" cy="303847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 sz="3200" u="sng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K80m (c307)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Wall Time: ~7 min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Prediction Time: ~172 sec</a:t>
            </a:r>
          </a:p>
          <a:p>
            <a:pPr algn="l">
              <a:defRPr b="1" sz="3200" u="sng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A100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Wall Time: ~5 min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Prediction Time: ~16 sec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bax.pd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bax.pdb</a:t>
            </a:r>
          </a:p>
        </p:txBody>
      </p:sp>
      <p:pic>
        <p:nvPicPr>
          <p:cNvPr id="171" name="movie6.mp4" descr="movie6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395021" y="2075733"/>
            <a:ext cx="13879708" cy="11411409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PDB 1F16…"/>
          <p:cNvSpPr txBox="1"/>
          <p:nvPr/>
        </p:nvSpPr>
        <p:spPr>
          <a:xfrm>
            <a:off x="257989" y="11831618"/>
            <a:ext cx="368427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PDB 1F16</a:t>
            </a:r>
          </a:p>
          <a:p>
            <a:pPr algn="l"/>
            <a:r>
              <a:t>OmegaFold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9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04_omegafold/Tutorial/parDE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04_omegafold/Tutorial/parDE1</a:t>
            </a:r>
          </a:p>
        </p:txBody>
      </p:sp>
      <p:sp>
        <p:nvSpPr>
          <p:cNvPr id="175" name="Currently, OmegaFold can only predict monomers…"/>
          <p:cNvSpPr txBox="1"/>
          <p:nvPr>
            <p:ph type="body" sz="half" idx="1"/>
          </p:nvPr>
        </p:nvSpPr>
        <p:spPr>
          <a:xfrm>
            <a:off x="738601" y="2327115"/>
            <a:ext cx="11773340" cy="11014979"/>
          </a:xfrm>
          <a:prstGeom prst="rect">
            <a:avLst/>
          </a:prstGeom>
        </p:spPr>
        <p:txBody>
          <a:bodyPr/>
          <a:lstStyle/>
          <a:p>
            <a:pPr/>
            <a:r>
              <a:t>Currently, OmegaFold can only predict monomers</a:t>
            </a:r>
          </a:p>
          <a:p>
            <a:pPr/>
            <a:r>
              <a:t>However, input can take in multiple sequences and predict them individually</a:t>
            </a:r>
          </a:p>
          <a:p>
            <a:pPr/>
            <a:r>
              <a:t>paparde.fasta</a:t>
            </a:r>
          </a:p>
          <a:p>
            <a:pPr lvl="1" marL="952500" indent="-508000">
              <a:defRPr sz="3800"/>
            </a:pPr>
            <a:r>
              <a:t>Both ParD and ParE sequence</a:t>
            </a:r>
          </a:p>
          <a:p>
            <a:pPr/>
            <a:r>
              <a:t>of_monomer.slurm</a:t>
            </a:r>
          </a:p>
          <a:p>
            <a:pPr lvl="1" marL="952500" indent="-508000">
              <a:defRPr sz="3800"/>
            </a:pPr>
            <a:r>
              <a:t>SLURM script to run OmegaFold</a:t>
            </a:r>
          </a:p>
          <a:p>
            <a:pPr marL="508000" indent="-508000"/>
            <a:r>
              <a:t>To run:</a:t>
            </a:r>
          </a:p>
          <a:p>
            <a:pPr lvl="7" marL="0" indent="1600200">
              <a:buSzTx/>
              <a:buNone/>
            </a:pPr>
            <a:r>
              <a:t>sbatch of_monomer.slurm</a:t>
            </a:r>
          </a:p>
        </p:txBody>
      </p:sp>
      <p:pic>
        <p:nvPicPr>
          <p:cNvPr id="176" name="Screen Shot 2022-09-21 at 9.50.16 AM.png" descr="Screen Shot 2022-09-21 at 9.50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5572" y="5151344"/>
            <a:ext cx="10434361" cy="341331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K80m (c307)…"/>
          <p:cNvSpPr txBox="1"/>
          <p:nvPr/>
        </p:nvSpPr>
        <p:spPr>
          <a:xfrm>
            <a:off x="19131557" y="10982948"/>
            <a:ext cx="3389708" cy="255587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 sz="3200" u="sng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K80m (c307)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Wall Time: ~6 min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Prediction Time: 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ParD ~39 sec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ParE ~50 sec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ar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ParDE</a:t>
            </a:r>
          </a:p>
        </p:txBody>
      </p:sp>
      <p:pic>
        <p:nvPicPr>
          <p:cNvPr id="180" name="movie7.mp4" descr="movie7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227331" y="2075733"/>
            <a:ext cx="14138888" cy="11624499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PDB 6XRW…"/>
          <p:cNvSpPr txBox="1"/>
          <p:nvPr/>
        </p:nvSpPr>
        <p:spPr>
          <a:xfrm>
            <a:off x="257989" y="11831618"/>
            <a:ext cx="368427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PDB 6XRW</a:t>
            </a:r>
          </a:p>
          <a:p>
            <a:pPr algn="l"/>
            <a:r>
              <a:t>OmegaFold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2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04_omegafold/Tutorial/parDE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04_omegafold/Tutorial/parDE2</a:t>
            </a:r>
          </a:p>
        </p:txBody>
      </p:sp>
      <p:sp>
        <p:nvSpPr>
          <p:cNvPr id="184" name="Lets modify the FASTA input so that we can predict the complex.…"/>
          <p:cNvSpPr txBox="1"/>
          <p:nvPr>
            <p:ph type="body" sz="half" idx="1"/>
          </p:nvPr>
        </p:nvSpPr>
        <p:spPr>
          <a:xfrm>
            <a:off x="738601" y="2327115"/>
            <a:ext cx="11773340" cy="11014979"/>
          </a:xfrm>
          <a:prstGeom prst="rect">
            <a:avLst/>
          </a:prstGeom>
        </p:spPr>
        <p:txBody>
          <a:bodyPr/>
          <a:lstStyle/>
          <a:p>
            <a:pPr/>
            <a:r>
              <a:t>Lets modify the FASTA input so that we can predict the complex.</a:t>
            </a:r>
          </a:p>
          <a:p>
            <a:pPr/>
            <a:r>
              <a:t>paparde.fasta</a:t>
            </a:r>
          </a:p>
          <a:p>
            <a:pPr lvl="1" marL="952500" indent="-508000">
              <a:defRPr sz="3800"/>
            </a:pPr>
            <a:r>
              <a:t>4 G are added to connect ParD -&gt; ParE</a:t>
            </a:r>
          </a:p>
          <a:p>
            <a:pPr/>
            <a:r>
              <a:t>of_monomer.slurm</a:t>
            </a:r>
          </a:p>
          <a:p>
            <a:pPr lvl="1" marL="952500" indent="-508000">
              <a:defRPr sz="3800"/>
            </a:pPr>
            <a:r>
              <a:t>SLURM script to run OmegaFold</a:t>
            </a:r>
          </a:p>
          <a:p>
            <a:pPr marL="508000" indent="-508000"/>
            <a:r>
              <a:t>To run:</a:t>
            </a:r>
          </a:p>
          <a:p>
            <a:pPr lvl="7" marL="0" indent="1600200">
              <a:buSzTx/>
              <a:buNone/>
            </a:pPr>
            <a:r>
              <a:t>sbatch of_monomer.slurm</a:t>
            </a:r>
          </a:p>
        </p:txBody>
      </p:sp>
      <p:pic>
        <p:nvPicPr>
          <p:cNvPr id="185" name="Screen Shot 2022-09-21 at 10.46.52 AM.png" descr="Screen Shot 2022-09-21 at 10.46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5584" y="5735690"/>
            <a:ext cx="12999727" cy="419782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Line"/>
          <p:cNvSpPr/>
          <p:nvPr/>
        </p:nvSpPr>
        <p:spPr>
          <a:xfrm>
            <a:off x="17025436" y="8393165"/>
            <a:ext cx="1537822" cy="1"/>
          </a:xfrm>
          <a:prstGeom prst="line">
            <a:avLst/>
          </a:prstGeom>
          <a:ln w="139700">
            <a:solidFill>
              <a:schemeClr val="accent3">
                <a:satOff val="18648"/>
                <a:lumOff val="597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7" name="K80m (c302)…"/>
          <p:cNvSpPr txBox="1"/>
          <p:nvPr/>
        </p:nvSpPr>
        <p:spPr>
          <a:xfrm>
            <a:off x="470273" y="11775633"/>
            <a:ext cx="5024248" cy="159067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 sz="3200" u="sng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K80m (c302)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Wall Time: ~10 min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Prediction Time: ~ 156 sec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arDE Comple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ParDE Complex</a:t>
            </a:r>
          </a:p>
        </p:txBody>
      </p:sp>
      <p:sp>
        <p:nvSpPr>
          <p:cNvPr id="190" name="PDB 6XRW…"/>
          <p:cNvSpPr txBox="1"/>
          <p:nvPr/>
        </p:nvSpPr>
        <p:spPr>
          <a:xfrm>
            <a:off x="257989" y="11831618"/>
            <a:ext cx="368427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PDB 6XRW</a:t>
            </a:r>
          </a:p>
          <a:p>
            <a:pPr algn="l"/>
            <a:r>
              <a:t>OmegaFold </a:t>
            </a:r>
          </a:p>
        </p:txBody>
      </p:sp>
      <p:pic>
        <p:nvPicPr>
          <p:cNvPr id="191" name="movie7.mp4" descr="movie7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197343" y="2543929"/>
            <a:ext cx="13526321" cy="11120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0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04_omegafold/Tutorial/pol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04_omegafold/Tutorial/pol3</a:t>
            </a:r>
          </a:p>
        </p:txBody>
      </p:sp>
      <p:sp>
        <p:nvSpPr>
          <p:cNvPr id="194" name="Lets try human RNA Pol3 (~1300 residues)…"/>
          <p:cNvSpPr txBox="1"/>
          <p:nvPr>
            <p:ph type="body" sz="half" idx="1"/>
          </p:nvPr>
        </p:nvSpPr>
        <p:spPr>
          <a:xfrm>
            <a:off x="738601" y="2327115"/>
            <a:ext cx="8144260" cy="11014979"/>
          </a:xfrm>
          <a:prstGeom prst="rect">
            <a:avLst/>
          </a:prstGeom>
        </p:spPr>
        <p:txBody>
          <a:bodyPr/>
          <a:lstStyle/>
          <a:p>
            <a:pPr/>
            <a:r>
              <a:t>Lets try human RNA Pol3 (~1300 residues)</a:t>
            </a:r>
          </a:p>
          <a:p>
            <a:pPr/>
            <a:r>
              <a:t>PDB 7AST has Chain A-J (11)</a:t>
            </a:r>
          </a:p>
          <a:p>
            <a:pPr/>
            <a:r>
              <a:t>pol3.fasta</a:t>
            </a:r>
          </a:p>
          <a:p>
            <a:pPr lvl="1" marL="952500" indent="-508000">
              <a:defRPr sz="3800"/>
            </a:pPr>
            <a:r>
              <a:t>Ran this on K80m and out of memory (5 Gb total)</a:t>
            </a:r>
          </a:p>
        </p:txBody>
      </p:sp>
      <p:pic>
        <p:nvPicPr>
          <p:cNvPr id="195" name="movie7.mp4" descr="movie7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94938" y="2664445"/>
            <a:ext cx="12576939" cy="1034031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PDB 7AST…"/>
          <p:cNvSpPr txBox="1"/>
          <p:nvPr/>
        </p:nvSpPr>
        <p:spPr>
          <a:xfrm>
            <a:off x="257989" y="11831618"/>
            <a:ext cx="3684271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PDB 7AST</a:t>
            </a:r>
          </a:p>
          <a:p>
            <a:pPr algn="l"/>
            <a:r>
              <a:t>OmegaFold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megaFo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OmegaFold</a:t>
            </a:r>
          </a:p>
        </p:txBody>
      </p:sp>
      <p:sp>
        <p:nvSpPr>
          <p:cNvPr id="127" name="Rectangle"/>
          <p:cNvSpPr/>
          <p:nvPr/>
        </p:nvSpPr>
        <p:spPr>
          <a:xfrm>
            <a:off x="10201011" y="2215433"/>
            <a:ext cx="11408225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8" name="Double-click to edit"/>
          <p:cNvSpPr txBox="1"/>
          <p:nvPr>
            <p:ph type="body" sz="quarter" idx="1"/>
          </p:nvPr>
        </p:nvSpPr>
        <p:spPr>
          <a:xfrm>
            <a:off x="2579676" y="11322659"/>
            <a:ext cx="13973335" cy="130024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7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pic>
        <p:nvPicPr>
          <p:cNvPr id="129" name="cver.jpg" descr="cv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035" y="2584723"/>
            <a:ext cx="23360937" cy="9715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How is OmegaFold Differe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is OmegaFold Different? </a:t>
            </a:r>
          </a:p>
        </p:txBody>
      </p:sp>
      <p:sp>
        <p:nvSpPr>
          <p:cNvPr id="132" name="Based on the understanding tha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Based on the understanding that </a:t>
            </a:r>
          </a:p>
          <a:p>
            <a:pPr lvl="1" marL="1199444" indent="-564444">
              <a:buSzPct val="100000"/>
              <a:buAutoNum type="arabicPeriod" startAt="1"/>
            </a:pPr>
            <a:r>
              <a:t>MSA does not always work, especially for fast-evolving antibodies, and orphan proteins.</a:t>
            </a:r>
          </a:p>
          <a:p>
            <a:pPr lvl="1" marL="1199444" indent="-564444">
              <a:buSzPct val="100000"/>
              <a:buAutoNum type="arabicPeriod" startAt="1"/>
            </a:pPr>
            <a:r>
              <a:t>Protein folds in a natural setting without exploiting evolutionary information. </a:t>
            </a:r>
          </a:p>
          <a:p>
            <a:pPr/>
            <a:r>
              <a:rPr b="1"/>
              <a:t>OmegaFold</a:t>
            </a:r>
            <a:r>
              <a:t> predicts protein structure from a single primary sequence alone, i.e. </a:t>
            </a:r>
            <a:r>
              <a:rPr i="1"/>
              <a:t>alignment-free</a:t>
            </a:r>
            <a:r>
              <a:t> </a:t>
            </a:r>
          </a:p>
          <a:p>
            <a:pPr/>
            <a:r>
              <a:t>It uses a </a:t>
            </a:r>
            <a:r>
              <a:rPr b="1"/>
              <a:t>pre-trained</a:t>
            </a:r>
            <a:r>
              <a:t> protein language model (PLM) to generate single- and pair-wise embeddings (i.e. representations) </a:t>
            </a:r>
          </a:p>
          <a:p>
            <a:pPr lvl="1" marL="952500" indent="-508000"/>
            <a:r>
              <a:t>training on a large collection of unaligned and unlabelled protein sequences</a:t>
            </a:r>
          </a:p>
          <a:p>
            <a:pPr lvl="1" marL="952500" indent="-508000"/>
            <a:r>
              <a:t>fed into Geoformer, which will further distill structural/physical pairwise relationships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pic>
        <p:nvPicPr>
          <p:cNvPr id="135" name="fig1a.jpg" descr="fig1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946" y="3316075"/>
            <a:ext cx="22158108" cy="9152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rediction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 Results</a:t>
            </a:r>
          </a:p>
        </p:txBody>
      </p:sp>
      <p:sp>
        <p:nvSpPr>
          <p:cNvPr id="138" name="For CASP and CAMEO proteins, OmegaFold is as accurate as AlphaFold2 and RoseTTAFold.…"/>
          <p:cNvSpPr txBox="1"/>
          <p:nvPr>
            <p:ph type="body" sz="quarter" idx="1"/>
          </p:nvPr>
        </p:nvSpPr>
        <p:spPr>
          <a:xfrm>
            <a:off x="977672" y="2211968"/>
            <a:ext cx="22714406" cy="205913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0"/>
              </a:spcBef>
            </a:pPr>
            <a:r>
              <a:t>For CASP and CAMEO proteins, </a:t>
            </a:r>
            <a:r>
              <a:rPr b="1"/>
              <a:t>OmegaFold</a:t>
            </a:r>
            <a:r>
              <a:t> is as accurate as </a:t>
            </a:r>
            <a:r>
              <a:rPr b="1"/>
              <a:t>AlphaFold2</a:t>
            </a:r>
            <a:r>
              <a:t> and </a:t>
            </a:r>
            <a:r>
              <a:rPr b="1"/>
              <a:t>RoseTTAFold</a:t>
            </a:r>
            <a:r>
              <a:t>.</a:t>
            </a:r>
          </a:p>
          <a:p>
            <a:pPr>
              <a:spcBef>
                <a:spcPts val="4000"/>
              </a:spcBef>
            </a:pPr>
            <a:r>
              <a:rPr b="1"/>
              <a:t>OmegaFold</a:t>
            </a:r>
            <a:r>
              <a:t> is much faster. </a:t>
            </a:r>
          </a:p>
        </p:txBody>
      </p:sp>
      <p:pic>
        <p:nvPicPr>
          <p:cNvPr id="139" name="Fig1b.png" descr="Fig1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0780" y="4790473"/>
            <a:ext cx="20842440" cy="8608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ediction of Antibody Loo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 of Antibody Loops</a:t>
            </a:r>
          </a:p>
        </p:txBody>
      </p:sp>
      <p:pic>
        <p:nvPicPr>
          <p:cNvPr id="142" name="fig2a.jpg" descr="fig2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051" y="2518215"/>
            <a:ext cx="22596607" cy="9437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rediction of Orphan Prote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 of Orphan Proteins</a:t>
            </a:r>
          </a:p>
        </p:txBody>
      </p:sp>
      <p:pic>
        <p:nvPicPr>
          <p:cNvPr id="145" name="fig2b.png" descr="fig2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997" y="3012876"/>
            <a:ext cx="22105756" cy="9232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eofor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Geoformer</a:t>
            </a:r>
          </a:p>
        </p:txBody>
      </p:sp>
      <p:pic>
        <p:nvPicPr>
          <p:cNvPr id="148" name="fig3.jpg" descr="fig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0090" y="2442647"/>
            <a:ext cx="19480827" cy="10848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nstalling OmegaFo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Installing OmegaFold</a:t>
            </a:r>
          </a:p>
        </p:txBody>
      </p:sp>
      <p:sp>
        <p:nvSpPr>
          <p:cNvPr id="151" name="On OSCER, clon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957" indent="-548957" defTabSz="747593">
              <a:spcBef>
                <a:spcPts val="5300"/>
              </a:spcBef>
              <a:defRPr sz="3458"/>
            </a:pPr>
            <a:r>
              <a:t>On OSCER, clone:</a:t>
            </a:r>
          </a:p>
          <a:p>
            <a:pPr lvl="7" marL="0" indent="1456182" defTabSz="747593">
              <a:spcBef>
                <a:spcPts val="5300"/>
              </a:spcBef>
              <a:buSzTx/>
              <a:buNone/>
              <a:defRPr sz="3458"/>
            </a:pPr>
            <a:r>
              <a:t>git clone </a:t>
            </a:r>
            <a:r>
              <a:rPr u="sng">
                <a:hlinkClick r:id="rId2" invalidUrl="" action="" tgtFrame="" tooltip="" history="1" highlightClick="0" endSnd="0"/>
              </a:rPr>
              <a:t>https://github.com/HeliXonProtein/OmegaFold</a:t>
            </a:r>
          </a:p>
          <a:p>
            <a:pPr marL="548957" indent="-548957" defTabSz="747593">
              <a:spcBef>
                <a:spcPts val="5300"/>
              </a:spcBef>
              <a:defRPr sz="3458"/>
            </a:pPr>
            <a:r>
              <a:t>Make new Conda environment:</a:t>
            </a:r>
          </a:p>
          <a:p>
            <a:pPr lvl="7" marL="0" indent="1456182" defTabSz="747593">
              <a:lnSpc>
                <a:spcPct val="50000"/>
              </a:lnSpc>
              <a:spcBef>
                <a:spcPts val="5300"/>
              </a:spcBef>
              <a:buSzTx/>
              <a:buNone/>
              <a:defRPr sz="3458"/>
            </a:pPr>
            <a:r>
              <a:t>conda create -n omegafold python=3.9</a:t>
            </a:r>
          </a:p>
          <a:p>
            <a:pPr lvl="7" marL="0" indent="1456182" defTabSz="747593">
              <a:lnSpc>
                <a:spcPct val="50000"/>
              </a:lnSpc>
              <a:spcBef>
                <a:spcPts val="5300"/>
              </a:spcBef>
              <a:buSzTx/>
              <a:buNone/>
              <a:defRPr sz="3458"/>
            </a:pPr>
            <a:r>
              <a:t>conda activate omegafold</a:t>
            </a:r>
          </a:p>
          <a:p>
            <a:pPr marL="548957" indent="-548957" defTabSz="747593">
              <a:spcBef>
                <a:spcPts val="5300"/>
              </a:spcBef>
              <a:defRPr sz="3458"/>
            </a:pPr>
            <a:r>
              <a:t>The two types of GPUs on OSCER are NVIDIA K80m and A100</a:t>
            </a:r>
          </a:p>
          <a:p>
            <a:pPr lvl="1" marL="866775" indent="-462280" defTabSz="747593">
              <a:spcBef>
                <a:spcPts val="5300"/>
              </a:spcBef>
              <a:defRPr sz="3458"/>
            </a:pPr>
            <a:r>
              <a:t>1 K80m on 1 node (c302, c307), 2 K80m on 1 node (c301), and 2 A100 on 1 node (c736)</a:t>
            </a:r>
          </a:p>
          <a:p>
            <a:pPr lvl="1" marL="866775" indent="-462280" defTabSz="747593">
              <a:spcBef>
                <a:spcPts val="5300"/>
              </a:spcBef>
              <a:defRPr sz="3458"/>
            </a:pPr>
            <a:r>
              <a:t>All are not supported by &gt; PyTorch 1.10 (Omegafold was written with Pytorch 1.12)</a:t>
            </a:r>
          </a:p>
          <a:p>
            <a:pPr marL="548957" indent="-548957" defTabSz="747593">
              <a:spcBef>
                <a:spcPts val="5300"/>
              </a:spcBef>
              <a:defRPr sz="3458"/>
            </a:pPr>
            <a:r>
              <a:t>Thank you Nelson Liu for developing back support for old GPUs</a:t>
            </a:r>
          </a:p>
          <a:p>
            <a:pPr lvl="1" marL="866775" indent="-462280" defTabSz="747593">
              <a:spcBef>
                <a:spcPts val="5300"/>
              </a:spcBef>
              <a:defRPr sz="3458"/>
            </a:pPr>
            <a:r>
              <a:t>https://github.com/nelson-liu/pytorch-manylinux-binaries/releases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